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4"/>
  </p:notesMasterIdLst>
  <p:sldIdLst>
    <p:sldId id="277" r:id="rId6"/>
    <p:sldId id="278" r:id="rId7"/>
    <p:sldId id="296" r:id="rId8"/>
    <p:sldId id="280" r:id="rId9"/>
    <p:sldId id="300" r:id="rId10"/>
    <p:sldId id="311" r:id="rId11"/>
    <p:sldId id="312" r:id="rId12"/>
    <p:sldId id="310" r:id="rId13"/>
    <p:sldId id="301" r:id="rId14"/>
    <p:sldId id="295" r:id="rId15"/>
    <p:sldId id="286" r:id="rId16"/>
    <p:sldId id="313" r:id="rId17"/>
    <p:sldId id="316" r:id="rId18"/>
    <p:sldId id="315" r:id="rId19"/>
    <p:sldId id="314" r:id="rId20"/>
    <p:sldId id="293" r:id="rId21"/>
    <p:sldId id="294" r:id="rId22"/>
    <p:sldId id="276" r:id="rId2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a:srgbClr val="BCBEC0"/>
    <a:srgbClr val="E6E7E8"/>
    <a:srgbClr val="006325"/>
    <a:srgbClr val="FFD45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1860" y="-378"/>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B8AE55A0-88DB-44F8-9E71-882C6BFF5295}" type="datetimeFigureOut">
              <a:rPr lang="en-US" smtClean="0"/>
              <a:t>04/07/2017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68F7C3CB-48A2-4C6E-9D8D-9C534A317DEE}" type="slidenum">
              <a:rPr lang="en-US" smtClean="0"/>
              <a:t>‹#›</a:t>
            </a:fld>
            <a:endParaRPr lang="en-US"/>
          </a:p>
        </p:txBody>
      </p:sp>
    </p:spTree>
    <p:extLst>
      <p:ext uri="{BB962C8B-B14F-4D97-AF65-F5344CB8AC3E}">
        <p14:creationId xmlns:p14="http://schemas.microsoft.com/office/powerpoint/2010/main" val="42714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B59475FA-141D-4A59-BBF9-BE44D84EF8AA}" type="slidenum">
              <a:rPr lang="en-US" smtClean="0"/>
              <a:pPr/>
              <a:t>1</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marL="228943" indent="-228943">
              <a:buFont typeface="Arial" pitchFamily="34" charset="0"/>
              <a:buChar char="•"/>
            </a:pPr>
            <a:endParaRPr lang="en-US" dirty="0" smtClean="0"/>
          </a:p>
          <a:p>
            <a:pPr marL="228943" indent="-228943">
              <a:buFont typeface="Arial" pitchFamily="34" charset="0"/>
              <a:buChar char="•"/>
            </a:pPr>
            <a:endParaRPr lang="en-US" dirty="0" smtClean="0"/>
          </a:p>
        </p:txBody>
      </p:sp>
      <p:sp>
        <p:nvSpPr>
          <p:cNvPr id="20484" name="Slide Number Placeholder 3"/>
          <p:cNvSpPr>
            <a:spLocks noGrp="1"/>
          </p:cNvSpPr>
          <p:nvPr>
            <p:ph type="sldNum" sz="quarter" idx="5"/>
          </p:nvPr>
        </p:nvSpPr>
        <p:spPr>
          <a:noFill/>
        </p:spPr>
        <p:txBody>
          <a:bodyPr/>
          <a:lstStyle/>
          <a:p>
            <a:fld id="{ABD06765-8D2A-4BAA-93F3-66CB768E05D5}"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marL="228943" indent="-228943">
              <a:buFont typeface="Arial" pitchFamily="34" charset="0"/>
              <a:buChar char="•"/>
            </a:pPr>
            <a:endParaRPr lang="en-US" dirty="0" smtClean="0"/>
          </a:p>
          <a:p>
            <a:pPr marL="228943" indent="-228943">
              <a:buFont typeface="Arial" pitchFamily="34" charset="0"/>
              <a:buChar char="•"/>
            </a:pPr>
            <a:endParaRPr lang="en-US" dirty="0" smtClean="0"/>
          </a:p>
        </p:txBody>
      </p:sp>
      <p:sp>
        <p:nvSpPr>
          <p:cNvPr id="20484" name="Slide Number Placeholder 3"/>
          <p:cNvSpPr>
            <a:spLocks noGrp="1"/>
          </p:cNvSpPr>
          <p:nvPr>
            <p:ph type="sldNum" sz="quarter" idx="5"/>
          </p:nvPr>
        </p:nvSpPr>
        <p:spPr>
          <a:noFill/>
        </p:spPr>
        <p:txBody>
          <a:bodyPr/>
          <a:lstStyle/>
          <a:p>
            <a:fld id="{ABD06765-8D2A-4BAA-93F3-66CB768E05D5}"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marL="228943" indent="-228943">
              <a:buFont typeface="Arial" pitchFamily="34" charset="0"/>
              <a:buChar char="•"/>
            </a:pPr>
            <a:endParaRPr lang="en-US" dirty="0" smtClean="0"/>
          </a:p>
          <a:p>
            <a:pPr marL="228943" indent="-228943">
              <a:buFont typeface="Arial" pitchFamily="34" charset="0"/>
              <a:buChar char="•"/>
            </a:pPr>
            <a:endParaRPr lang="en-US" dirty="0" smtClean="0"/>
          </a:p>
        </p:txBody>
      </p:sp>
      <p:sp>
        <p:nvSpPr>
          <p:cNvPr id="20484" name="Slide Number Placeholder 3"/>
          <p:cNvSpPr>
            <a:spLocks noGrp="1"/>
          </p:cNvSpPr>
          <p:nvPr>
            <p:ph type="sldNum" sz="quarter" idx="5"/>
          </p:nvPr>
        </p:nvSpPr>
        <p:spPr>
          <a:noFill/>
        </p:spPr>
        <p:txBody>
          <a:bodyPr/>
          <a:lstStyle/>
          <a:p>
            <a:fld id="{ABD06765-8D2A-4BAA-93F3-66CB768E05D5}"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576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extBox 4"/>
          <p:cNvSpPr txBox="1"/>
          <p:nvPr userDrawn="1"/>
        </p:nvSpPr>
        <p:spPr>
          <a:xfrm>
            <a:off x="8275320" y="6172200"/>
            <a:ext cx="381000" cy="584775"/>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a:solidFill>
                  <a:schemeClr val="bg1">
                    <a:lumMod val="95000"/>
                  </a:schemeClr>
                </a:solidFill>
              </a:defRPr>
            </a:lvl1pPr>
          </a:lstStyle>
          <a:p>
            <a:pPr algn="l"/>
            <a:r>
              <a:rPr lang="en-US" dirty="0" smtClean="0">
                <a:solidFill>
                  <a:srgbClr val="0054A4"/>
                </a:solidFill>
              </a:rPr>
              <a:t>Template for pages 1-9</a:t>
            </a:r>
            <a:endParaRPr lang="en-US" dirty="0">
              <a:solidFill>
                <a:srgbClr val="0054A4"/>
              </a:solidFill>
            </a:endParaRPr>
          </a:p>
        </p:txBody>
      </p:sp>
      <p:sp>
        <p:nvSpPr>
          <p:cNvPr id="20" name="TextBox 19"/>
          <p:cNvSpPr txBox="1"/>
          <p:nvPr userDrawn="1"/>
        </p:nvSpPr>
        <p:spPr>
          <a:xfrm>
            <a:off x="8284464"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baseline="0">
                <a:solidFill>
                  <a:schemeClr val="bg1"/>
                </a:solidFill>
              </a:defRPr>
            </a:lvl1pPr>
          </a:lstStyle>
          <a:p>
            <a:pPr algn="l"/>
            <a:r>
              <a:rPr lang="en-US" dirty="0" smtClean="0">
                <a:solidFill>
                  <a:srgbClr val="0054A4"/>
                </a:solidFill>
              </a:rPr>
              <a:t>Template for pages 10 and up</a:t>
            </a:r>
            <a:endParaRPr lang="en-US" dirty="0">
              <a:solidFill>
                <a:srgbClr val="0054A4"/>
              </a:solidFill>
            </a:endParaRPr>
          </a:p>
        </p:txBody>
      </p:sp>
      <p:sp>
        <p:nvSpPr>
          <p:cNvPr id="5" name="TextBox 4"/>
          <p:cNvSpPr txBox="1"/>
          <p:nvPr userDrawn="1"/>
        </p:nvSpPr>
        <p:spPr>
          <a:xfrm>
            <a:off x="8211312"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392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descr="wc_strat_powerpoint-r1-0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342900" y="4953000"/>
            <a:ext cx="8534400" cy="954107"/>
          </a:xfrm>
          <a:prstGeom prst="rect">
            <a:avLst/>
          </a:prstGeom>
          <a:noFill/>
          <a:ln w="9525">
            <a:noFill/>
            <a:miter lim="800000"/>
            <a:headEnd/>
            <a:tailEnd/>
          </a:ln>
        </p:spPr>
        <p:txBody>
          <a:bodyPr wrap="square">
            <a:spAutoFit/>
          </a:bodyPr>
          <a:lstStyle/>
          <a:p>
            <a:pPr algn="ctr"/>
            <a:r>
              <a:rPr lang="en-US" sz="2800" b="1" dirty="0"/>
              <a:t>Special Use Permit Case Number WSUP17-0001 </a:t>
            </a:r>
            <a:endParaRPr lang="en-US" sz="2800" b="1" dirty="0" smtClean="0"/>
          </a:p>
          <a:p>
            <a:pPr algn="ctr"/>
            <a:r>
              <a:rPr lang="en-US" sz="2800" b="1" dirty="0" smtClean="0"/>
              <a:t>(</a:t>
            </a:r>
            <a:r>
              <a:rPr lang="en-US" sz="2800" b="1" dirty="0"/>
              <a:t>Verdi Reclaimed Lumber – Custom Manufacturing)</a:t>
            </a:r>
            <a:endParaRPr lang="en-US" sz="1200" b="1" dirty="0">
              <a:solidFill>
                <a:srgbClr val="D81F2A"/>
              </a:solidFill>
            </a:endParaRPr>
          </a:p>
        </p:txBody>
      </p:sp>
      <p:sp>
        <p:nvSpPr>
          <p:cNvPr id="5125" name="Text Box 5"/>
          <p:cNvSpPr txBox="1">
            <a:spLocks noChangeArrowheads="1"/>
          </p:cNvSpPr>
          <p:nvPr/>
        </p:nvSpPr>
        <p:spPr bwMode="auto">
          <a:xfrm>
            <a:off x="1101965" y="0"/>
            <a:ext cx="7924799" cy="1077218"/>
          </a:xfrm>
          <a:prstGeom prst="rect">
            <a:avLst/>
          </a:prstGeom>
          <a:noFill/>
          <a:ln w="9525">
            <a:noFill/>
            <a:miter lim="800000"/>
            <a:headEnd/>
            <a:tailEnd/>
          </a:ln>
        </p:spPr>
        <p:txBody>
          <a:bodyPr wrap="square">
            <a:spAutoFit/>
          </a:bodyPr>
          <a:lstStyle/>
          <a:p>
            <a:pPr algn="ctr">
              <a:spcBef>
                <a:spcPct val="50000"/>
              </a:spcBef>
            </a:pPr>
            <a:r>
              <a:rPr lang="en-US" sz="3200" b="1" dirty="0">
                <a:solidFill>
                  <a:schemeClr val="bg1"/>
                </a:solidFill>
              </a:rPr>
              <a:t>Washoe County Board of Adjustment</a:t>
            </a:r>
          </a:p>
          <a:p>
            <a:pPr algn="ctr"/>
            <a:r>
              <a:rPr lang="en-US" sz="3200" b="1" dirty="0" smtClean="0">
                <a:solidFill>
                  <a:schemeClr val="bg1"/>
                </a:solidFill>
              </a:rPr>
              <a:t>April 6, 2017</a:t>
            </a:r>
            <a:endParaRPr lang="en-US" sz="3200" b="1" dirty="0">
              <a:solidFill>
                <a:schemeClr val="bg1"/>
              </a:solidFill>
            </a:endParaRP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4008"/>
          <a:stretch/>
        </p:blipFill>
        <p:spPr bwMode="auto">
          <a:xfrm>
            <a:off x="1752600" y="1077218"/>
            <a:ext cx="5985478" cy="3856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805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2344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Title 1"/>
          <p:cNvSpPr txBox="1">
            <a:spLocks/>
          </p:cNvSpPr>
          <p:nvPr/>
        </p:nvSpPr>
        <p:spPr>
          <a:xfrm>
            <a:off x="4724400" y="990600"/>
            <a:ext cx="4648200" cy="838200"/>
          </a:xfrm>
          <a:prstGeom prst="rect">
            <a:avLst/>
          </a:prstGeom>
        </p:spPr>
        <p:txBody>
          <a:bodyPr/>
          <a:lstStyle>
            <a:lvl1pPr algn="ctr" defTabSz="914400" rtl="0" eaLnBrk="1" latinLnBrk="0" hangingPunct="1">
              <a:spcBef>
                <a:spcPct val="0"/>
              </a:spcBef>
              <a:buNone/>
              <a:defRPr sz="4400" b="1" kern="1200">
                <a:solidFill>
                  <a:schemeClr val="bg1">
                    <a:lumMod val="95000"/>
                  </a:schemeClr>
                </a:solidFill>
                <a:latin typeface="+mj-lt"/>
                <a:ea typeface="+mj-ea"/>
                <a:cs typeface="+mj-cs"/>
              </a:defRPr>
            </a:lvl1pPr>
          </a:lstStyle>
          <a:p>
            <a:r>
              <a:rPr lang="en-US" sz="4800" dirty="0" smtClean="0">
                <a:solidFill>
                  <a:schemeClr val="tx1"/>
                </a:solidFill>
                <a:latin typeface="+mn-lt"/>
                <a:ea typeface="+mn-ea"/>
                <a:cs typeface="+mn-cs"/>
              </a:rPr>
              <a:t>Public </a:t>
            </a:r>
          </a:p>
          <a:p>
            <a:r>
              <a:rPr lang="en-US" sz="4800" dirty="0" smtClean="0">
                <a:solidFill>
                  <a:schemeClr val="tx1"/>
                </a:solidFill>
                <a:latin typeface="+mn-lt"/>
                <a:ea typeface="+mn-ea"/>
                <a:cs typeface="+mn-cs"/>
              </a:rPr>
              <a:t>Notice</a:t>
            </a:r>
            <a:endParaRPr lang="en-US" sz="4800" dirty="0">
              <a:solidFill>
                <a:schemeClr val="tx1"/>
              </a:solidFill>
              <a:latin typeface="+mn-lt"/>
              <a:ea typeface="+mn-ea"/>
              <a:cs typeface="+mn-cs"/>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95250"/>
            <a:ext cx="4876800" cy="661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836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143000" y="0"/>
            <a:ext cx="7696200" cy="988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400" b="1" dirty="0" smtClean="0">
                <a:solidFill>
                  <a:schemeClr val="bg1"/>
                </a:solidFill>
              </a:rPr>
              <a:t>Administrative Permit </a:t>
            </a:r>
            <a:r>
              <a:rPr lang="en-US" sz="4400" b="1" dirty="0">
                <a:solidFill>
                  <a:schemeClr val="bg1"/>
                </a:solidFill>
              </a:rPr>
              <a:t>Findings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43125"/>
            <a:ext cx="8748619"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608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143000" y="0"/>
            <a:ext cx="7696200" cy="988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400" b="1" dirty="0" smtClean="0">
                <a:solidFill>
                  <a:schemeClr val="bg1"/>
                </a:solidFill>
              </a:rPr>
              <a:t>Administrative Permit </a:t>
            </a:r>
            <a:r>
              <a:rPr lang="en-US" sz="4400" b="1" dirty="0">
                <a:solidFill>
                  <a:schemeClr val="bg1"/>
                </a:solidFill>
              </a:rPr>
              <a:t>Findings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28800"/>
            <a:ext cx="888151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784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143000" y="0"/>
            <a:ext cx="7696200" cy="988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400" b="1" dirty="0" smtClean="0">
                <a:solidFill>
                  <a:schemeClr val="bg1"/>
                </a:solidFill>
              </a:rPr>
              <a:t>Administrative Permit </a:t>
            </a:r>
            <a:r>
              <a:rPr lang="en-US" sz="4400" b="1" dirty="0">
                <a:solidFill>
                  <a:schemeClr val="bg1"/>
                </a:solidFill>
              </a:rPr>
              <a:t>Findings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33575"/>
            <a:ext cx="8797146"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972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143000" y="0"/>
            <a:ext cx="7696200" cy="988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400" b="1" dirty="0" smtClean="0">
                <a:solidFill>
                  <a:schemeClr val="bg1"/>
                </a:solidFill>
              </a:rPr>
              <a:t>Administrative Permit </a:t>
            </a:r>
            <a:r>
              <a:rPr lang="en-US" sz="4400" b="1" dirty="0">
                <a:solidFill>
                  <a:schemeClr val="bg1"/>
                </a:solidFill>
              </a:rPr>
              <a:t>Findings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81200"/>
            <a:ext cx="8735561"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196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143000" y="0"/>
            <a:ext cx="7696200" cy="988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400" b="1" dirty="0" smtClean="0">
                <a:solidFill>
                  <a:schemeClr val="bg1"/>
                </a:solidFill>
              </a:rPr>
              <a:t>Administrative Permit </a:t>
            </a:r>
            <a:r>
              <a:rPr lang="en-US" sz="4400" b="1" dirty="0">
                <a:solidFill>
                  <a:schemeClr val="bg1"/>
                </a:solidFill>
              </a:rPr>
              <a:t>Findings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0"/>
            <a:ext cx="8793461"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9519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236663" y="76200"/>
            <a:ext cx="7742238" cy="684212"/>
          </a:xfrm>
        </p:spPr>
        <p:txBody>
          <a:bodyPr/>
          <a:lstStyle/>
          <a:p>
            <a:r>
              <a:rPr lang="en-US" dirty="0">
                <a:solidFill>
                  <a:schemeClr val="bg1"/>
                </a:solidFill>
                <a:latin typeface="+mn-lt"/>
                <a:ea typeface="+mn-ea"/>
                <a:cs typeface="+mn-cs"/>
              </a:rPr>
              <a:t>Recommendation</a:t>
            </a:r>
          </a:p>
        </p:txBody>
      </p:sp>
      <p:sp>
        <p:nvSpPr>
          <p:cNvPr id="7" name="Text Box 6"/>
          <p:cNvSpPr txBox="1">
            <a:spLocks noChangeArrowheads="1"/>
          </p:cNvSpPr>
          <p:nvPr/>
        </p:nvSpPr>
        <p:spPr bwMode="auto">
          <a:xfrm>
            <a:off x="533400" y="1295400"/>
            <a:ext cx="8153400" cy="2308324"/>
          </a:xfrm>
          <a:prstGeom prst="rect">
            <a:avLst/>
          </a:prstGeom>
          <a:noFill/>
          <a:ln w="9525">
            <a:noFill/>
            <a:miter lim="800000"/>
            <a:headEnd/>
            <a:tailEnd/>
          </a:ln>
          <a:effectLst/>
        </p:spPr>
        <p:txBody>
          <a:bodyPr wrap="square">
            <a:spAutoFit/>
          </a:bodyPr>
          <a:lstStyle/>
          <a:p>
            <a:pPr algn="just">
              <a:spcBef>
                <a:spcPct val="50000"/>
              </a:spcBef>
            </a:pPr>
            <a:r>
              <a:rPr lang="en-US" sz="3600" dirty="0" smtClean="0"/>
              <a:t>After </a:t>
            </a:r>
            <a:r>
              <a:rPr lang="en-US" sz="3600" dirty="0"/>
              <a:t>a thorough analysis and review, Special Use Permit Case Number WSUP17-0001 is being recommended for approval with conditions. </a:t>
            </a:r>
            <a:endParaRPr lang="en-US" sz="3600" dirty="0">
              <a:solidFill>
                <a:schemeClr val="accent2"/>
              </a:solidFill>
            </a:endParaRPr>
          </a:p>
        </p:txBody>
      </p:sp>
    </p:spTree>
    <p:extLst>
      <p:ext uri="{BB962C8B-B14F-4D97-AF65-F5344CB8AC3E}">
        <p14:creationId xmlns:p14="http://schemas.microsoft.com/office/powerpoint/2010/main" val="105505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676400" y="110481"/>
            <a:ext cx="6514583" cy="7391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b="1" dirty="0">
                <a:solidFill>
                  <a:schemeClr val="bg1"/>
                </a:solidFill>
              </a:rPr>
              <a:t>Possible Motion</a:t>
            </a:r>
          </a:p>
        </p:txBody>
      </p:sp>
      <p:sp>
        <p:nvSpPr>
          <p:cNvPr id="7" name="Rectangle 3"/>
          <p:cNvSpPr txBox="1">
            <a:spLocks noChangeArrowheads="1"/>
          </p:cNvSpPr>
          <p:nvPr/>
        </p:nvSpPr>
        <p:spPr bwMode="auto">
          <a:xfrm>
            <a:off x="381000" y="990600"/>
            <a:ext cx="8305800" cy="4540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eaLnBrk="0" fontAlgn="base" hangingPunct="0">
              <a:spcBef>
                <a:spcPct val="0"/>
              </a:spcBef>
              <a:spcAft>
                <a:spcPct val="0"/>
              </a:spcAft>
              <a:defRPr/>
            </a:pPr>
            <a:r>
              <a:rPr lang="en-US" sz="3200" dirty="0"/>
              <a:t>I move that, after giving reasoned consideration to the information contained in the staff report and information received during the public hearing, the Washoe County Board of Adjustment approve Special Use Permit Case Number WSUP17-0001 for Alex James Gonzalez, with conditions of approval included at Exhibit A to this report, having made all five findings in accordance with Washoe County Development Code Section 110.810.30</a:t>
            </a:r>
            <a:endParaRPr kumimoji="0" lang="en-US" sz="3200" b="0" i="0" u="none" strike="noStrike" kern="0" cap="none" spc="0" normalizeH="0" baseline="0" noProof="0" dirty="0">
              <a:ln>
                <a:noFill/>
              </a:ln>
              <a:solidFill>
                <a:srgbClr val="467BB4"/>
              </a:solidFill>
              <a:effectLst/>
              <a:uLnTx/>
              <a:uFillTx/>
              <a:latin typeface="+mn-lt"/>
              <a:ea typeface="+mn-ea"/>
              <a:cs typeface="+mn-cs"/>
            </a:endParaRPr>
          </a:p>
        </p:txBody>
      </p:sp>
    </p:spTree>
    <p:extLst>
      <p:ext uri="{BB962C8B-B14F-4D97-AF65-F5344CB8AC3E}">
        <p14:creationId xmlns:p14="http://schemas.microsoft.com/office/powerpoint/2010/main" val="338763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0" y="2590800"/>
            <a:ext cx="3810000" cy="923330"/>
          </a:xfrm>
          <a:prstGeom prst="rect">
            <a:avLst/>
          </a:prstGeom>
          <a:noFill/>
        </p:spPr>
        <p:txBody>
          <a:bodyPr wrap="square" rtlCol="0">
            <a:spAutoFit/>
          </a:bodyPr>
          <a:lstStyle/>
          <a:p>
            <a:pPr algn="ctr"/>
            <a:r>
              <a:rPr lang="en-US" sz="5400" dirty="0" smtClean="0"/>
              <a:t>Questions?</a:t>
            </a:r>
            <a:endParaRPr lang="en-US" sz="5400" dirty="0"/>
          </a:p>
        </p:txBody>
      </p:sp>
    </p:spTree>
    <p:extLst>
      <p:ext uri="{BB962C8B-B14F-4D97-AF65-F5344CB8AC3E}">
        <p14:creationId xmlns:p14="http://schemas.microsoft.com/office/powerpoint/2010/main" val="1949697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19200" y="76200"/>
            <a:ext cx="6096000" cy="792162"/>
          </a:xfrm>
        </p:spPr>
        <p:txBody>
          <a:bodyPr/>
          <a:lstStyle/>
          <a:p>
            <a:r>
              <a:rPr lang="en-US" sz="4800" dirty="0">
                <a:solidFill>
                  <a:schemeClr val="bg1"/>
                </a:solidFill>
              </a:rPr>
              <a:t>Case Description</a:t>
            </a:r>
            <a:endParaRPr lang="en-US" sz="4800" dirty="0">
              <a:solidFill>
                <a:schemeClr val="bg1"/>
              </a:solidFill>
              <a:latin typeface="+mn-lt"/>
              <a:ea typeface="+mn-ea"/>
              <a:cs typeface="+mn-cs"/>
            </a:endParaRPr>
          </a:p>
        </p:txBody>
      </p:sp>
      <p:sp>
        <p:nvSpPr>
          <p:cNvPr id="2" name="TextBox 1"/>
          <p:cNvSpPr txBox="1"/>
          <p:nvPr/>
        </p:nvSpPr>
        <p:spPr>
          <a:xfrm>
            <a:off x="304800" y="1219200"/>
            <a:ext cx="8458200" cy="369332"/>
          </a:xfrm>
          <a:prstGeom prst="rect">
            <a:avLst/>
          </a:prstGeom>
          <a:noFill/>
        </p:spPr>
        <p:txBody>
          <a:bodyPr wrap="square" rtlCol="0">
            <a:spAutoFit/>
          </a:bodyPr>
          <a:lstStyle/>
          <a:p>
            <a:endParaRPr lang="en-US" dirty="0"/>
          </a:p>
        </p:txBody>
      </p:sp>
      <p:sp>
        <p:nvSpPr>
          <p:cNvPr id="3" name="TextBox 2"/>
          <p:cNvSpPr txBox="1"/>
          <p:nvPr/>
        </p:nvSpPr>
        <p:spPr>
          <a:xfrm>
            <a:off x="609600" y="1441966"/>
            <a:ext cx="8153400" cy="3477875"/>
          </a:xfrm>
          <a:prstGeom prst="rect">
            <a:avLst/>
          </a:prstGeom>
          <a:noFill/>
        </p:spPr>
        <p:txBody>
          <a:bodyPr wrap="square" rtlCol="0">
            <a:spAutoFit/>
          </a:bodyPr>
          <a:lstStyle/>
          <a:p>
            <a:pPr algn="just"/>
            <a:r>
              <a:rPr lang="en-US" sz="4400" dirty="0"/>
              <a:t>For possible action, hearing, discussion, to approve a special use permit to allow custom manufacturing [industrial] use type.</a:t>
            </a:r>
            <a:endParaRPr lang="en-US" sz="3600" dirty="0"/>
          </a:p>
        </p:txBody>
      </p:sp>
    </p:spTree>
    <p:extLst>
      <p:ext uri="{BB962C8B-B14F-4D97-AF65-F5344CB8AC3E}">
        <p14:creationId xmlns:p14="http://schemas.microsoft.com/office/powerpoint/2010/main" val="226956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5400" y="76200"/>
            <a:ext cx="6477000" cy="792162"/>
          </a:xfrm>
        </p:spPr>
        <p:txBody>
          <a:bodyPr/>
          <a:lstStyle/>
          <a:p>
            <a:pPr algn="l" eaLnBrk="1" hangingPunct="1"/>
            <a:r>
              <a:rPr lang="en-US" sz="4800" dirty="0" smtClean="0">
                <a:solidFill>
                  <a:schemeClr val="bg1"/>
                </a:solidFill>
                <a:latin typeface="+mn-lt"/>
                <a:ea typeface="+mn-ea"/>
                <a:cs typeface="+mn-cs"/>
              </a:rPr>
              <a:t>Vicinity Map</a:t>
            </a:r>
            <a:endParaRPr lang="en-US" sz="4800" dirty="0">
              <a:solidFill>
                <a:schemeClr val="bg1"/>
              </a:solidFill>
              <a:latin typeface="+mn-lt"/>
              <a:ea typeface="+mn-ea"/>
              <a:cs typeface="+mn-cs"/>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23950"/>
            <a:ext cx="8013700" cy="551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276600"/>
            <a:ext cx="1400175"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809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3962400" cy="838200"/>
          </a:xfrm>
        </p:spPr>
        <p:txBody>
          <a:bodyPr/>
          <a:lstStyle/>
          <a:p>
            <a:pPr algn="l"/>
            <a:r>
              <a:rPr lang="en-US" sz="4800" dirty="0" smtClean="0">
                <a:solidFill>
                  <a:schemeClr val="bg1"/>
                </a:solidFill>
                <a:latin typeface="+mn-lt"/>
                <a:ea typeface="+mn-ea"/>
                <a:cs typeface="+mn-cs"/>
              </a:rPr>
              <a:t>Site Plan</a:t>
            </a:r>
            <a:endParaRPr lang="en-US" sz="4800" dirty="0">
              <a:solidFill>
                <a:schemeClr val="bg1"/>
              </a:solidFill>
              <a:latin typeface="+mn-lt"/>
              <a:ea typeface="+mn-ea"/>
              <a:cs typeface="+mn-cs"/>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76324"/>
            <a:ext cx="8496509" cy="54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146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696200" cy="792162"/>
          </a:xfrm>
        </p:spPr>
        <p:txBody>
          <a:bodyPr/>
          <a:lstStyle/>
          <a:p>
            <a:r>
              <a:rPr lang="en-US" dirty="0" smtClean="0">
                <a:solidFill>
                  <a:schemeClr val="bg1"/>
                </a:solidFill>
                <a:latin typeface="+mn-lt"/>
                <a:ea typeface="+mn-ea"/>
                <a:cs typeface="+mn-cs"/>
              </a:rPr>
              <a:t>Overhead Photo of Subject Site</a:t>
            </a:r>
            <a:endParaRPr lang="en-US" dirty="0">
              <a:solidFill>
                <a:schemeClr val="bg1"/>
              </a:solidFill>
              <a:latin typeface="+mn-lt"/>
              <a:ea typeface="+mn-ea"/>
              <a:cs typeface="+mn-cs"/>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147"/>
          <a:stretch/>
        </p:blipFill>
        <p:spPr bwMode="auto">
          <a:xfrm>
            <a:off x="427038" y="1066800"/>
            <a:ext cx="8212138"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864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696200" cy="792162"/>
          </a:xfrm>
        </p:spPr>
        <p:txBody>
          <a:bodyPr/>
          <a:lstStyle/>
          <a:p>
            <a:r>
              <a:rPr lang="en-US" dirty="0" smtClean="0">
                <a:solidFill>
                  <a:schemeClr val="bg1"/>
                </a:solidFill>
                <a:latin typeface="+mn-lt"/>
                <a:ea typeface="+mn-ea"/>
                <a:cs typeface="+mn-cs"/>
              </a:rPr>
              <a:t>Current Photo of Subject Site</a:t>
            </a:r>
            <a:endParaRPr lang="en-US" dirty="0">
              <a:solidFill>
                <a:schemeClr val="bg1"/>
              </a:solidFill>
              <a:latin typeface="+mn-lt"/>
              <a:ea typeface="+mn-ea"/>
              <a:cs typeface="+mn-cs"/>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7150" y="995363"/>
            <a:ext cx="6488113" cy="486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710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696200" cy="792162"/>
          </a:xfrm>
        </p:spPr>
        <p:txBody>
          <a:bodyPr/>
          <a:lstStyle/>
          <a:p>
            <a:r>
              <a:rPr lang="en-US" dirty="0" smtClean="0">
                <a:solidFill>
                  <a:schemeClr val="bg1"/>
                </a:solidFill>
                <a:latin typeface="+mn-lt"/>
                <a:ea typeface="+mn-ea"/>
                <a:cs typeface="+mn-cs"/>
              </a:rPr>
              <a:t>Current Photo of Subject Site</a:t>
            </a:r>
            <a:endParaRPr lang="en-US" dirty="0">
              <a:solidFill>
                <a:schemeClr val="bg1"/>
              </a:solidFill>
              <a:latin typeface="+mn-lt"/>
              <a:ea typeface="+mn-ea"/>
              <a:cs typeface="+mn-cs"/>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100" y="971550"/>
            <a:ext cx="6526213"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922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
            <a:ext cx="5029200" cy="792162"/>
          </a:xfrm>
        </p:spPr>
        <p:txBody>
          <a:bodyPr/>
          <a:lstStyle/>
          <a:p>
            <a:r>
              <a:rPr lang="en-US" sz="4800" dirty="0" smtClean="0">
                <a:solidFill>
                  <a:schemeClr val="bg1"/>
                </a:solidFill>
                <a:latin typeface="+mn-lt"/>
                <a:ea typeface="+mn-ea"/>
                <a:cs typeface="+mn-cs"/>
              </a:rPr>
              <a:t>Background</a:t>
            </a:r>
            <a:endParaRPr lang="en-US" sz="4800" dirty="0">
              <a:solidFill>
                <a:schemeClr val="bg1"/>
              </a:solidFill>
              <a:latin typeface="+mn-lt"/>
              <a:ea typeface="+mn-ea"/>
              <a:cs typeface="+mn-cs"/>
            </a:endParaRPr>
          </a:p>
        </p:txBody>
      </p:sp>
      <p:sp>
        <p:nvSpPr>
          <p:cNvPr id="3" name="TextBox 2"/>
          <p:cNvSpPr txBox="1"/>
          <p:nvPr/>
        </p:nvSpPr>
        <p:spPr>
          <a:xfrm>
            <a:off x="228600" y="1219200"/>
            <a:ext cx="8763000"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Seeking </a:t>
            </a:r>
            <a:r>
              <a:rPr lang="en-US" sz="2800" dirty="0"/>
              <a:t>approval of a custom manufacturing industrial use type </a:t>
            </a:r>
            <a:endParaRPr lang="en-US" sz="2800" dirty="0" smtClean="0"/>
          </a:p>
          <a:p>
            <a:pPr marL="285750" indent="-285750">
              <a:buFont typeface="Arial" panose="020B0604020202020204" pitchFamily="34" charset="0"/>
              <a:buChar char="•"/>
            </a:pPr>
            <a:r>
              <a:rPr lang="en-US" sz="2800" dirty="0" smtClean="0"/>
              <a:t>Existing </a:t>
            </a:r>
            <a:r>
              <a:rPr lang="en-US" sz="2800" dirty="0"/>
              <a:t>commercial building on a parcel with the General Commercial (GC) regulatory </a:t>
            </a:r>
            <a:r>
              <a:rPr lang="en-US" sz="2800" dirty="0" smtClean="0"/>
              <a:t>zone</a:t>
            </a:r>
          </a:p>
          <a:p>
            <a:pPr marL="285750" indent="-285750">
              <a:buFont typeface="Arial" panose="020B0604020202020204" pitchFamily="34" charset="0"/>
              <a:buChar char="•"/>
            </a:pPr>
            <a:r>
              <a:rPr lang="en-US" sz="2800" dirty="0" smtClean="0"/>
              <a:t>Proposed </a:t>
            </a:r>
            <a:r>
              <a:rPr lang="en-US" sz="2800" dirty="0"/>
              <a:t>use consists of using reclaimed lumber to manufacture custom </a:t>
            </a:r>
            <a:r>
              <a:rPr lang="en-US" sz="2800" dirty="0" smtClean="0"/>
              <a:t>furniture</a:t>
            </a:r>
          </a:p>
          <a:p>
            <a:pPr marL="285750" indent="-285750">
              <a:buFont typeface="Arial" panose="020B0604020202020204" pitchFamily="34" charset="0"/>
              <a:buChar char="•"/>
            </a:pPr>
            <a:r>
              <a:rPr lang="en-US" sz="2800" dirty="0" smtClean="0"/>
              <a:t>Landscaping will be improved to meet Code requirements</a:t>
            </a:r>
          </a:p>
          <a:p>
            <a:pPr marL="285750" indent="-285750">
              <a:buFont typeface="Arial" panose="020B0604020202020204" pitchFamily="34" charset="0"/>
              <a:buChar char="•"/>
            </a:pPr>
            <a:r>
              <a:rPr lang="en-US" sz="2800" dirty="0" smtClean="0"/>
              <a:t>Equipment and materials will not be stored in parking lot</a:t>
            </a:r>
            <a:endParaRPr lang="en-US" sz="2800" dirty="0"/>
          </a:p>
        </p:txBody>
      </p:sp>
    </p:spTree>
    <p:extLst>
      <p:ext uri="{BB962C8B-B14F-4D97-AF65-F5344CB8AC3E}">
        <p14:creationId xmlns:p14="http://schemas.microsoft.com/office/powerpoint/2010/main" val="18929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
            <a:ext cx="5029200" cy="792162"/>
          </a:xfrm>
        </p:spPr>
        <p:txBody>
          <a:bodyPr/>
          <a:lstStyle/>
          <a:p>
            <a:r>
              <a:rPr lang="en-US" sz="4800" dirty="0">
                <a:solidFill>
                  <a:schemeClr val="bg1"/>
                </a:solidFill>
                <a:latin typeface="+mn-lt"/>
                <a:ea typeface="+mn-ea"/>
                <a:cs typeface="+mn-cs"/>
              </a:rPr>
              <a:t>Analysis</a:t>
            </a:r>
          </a:p>
        </p:txBody>
      </p:sp>
      <p:sp>
        <p:nvSpPr>
          <p:cNvPr id="5" name="TextBox 4"/>
          <p:cNvSpPr txBox="1"/>
          <p:nvPr/>
        </p:nvSpPr>
        <p:spPr>
          <a:xfrm>
            <a:off x="228600" y="1143000"/>
            <a:ext cx="8686800" cy="1938992"/>
          </a:xfrm>
          <a:prstGeom prst="rect">
            <a:avLst/>
          </a:prstGeom>
          <a:noFill/>
        </p:spPr>
        <p:txBody>
          <a:bodyPr wrap="square" rtlCol="0">
            <a:spAutoFit/>
          </a:bodyPr>
          <a:lstStyle/>
          <a:p>
            <a:pPr marL="571500" indent="-571500">
              <a:buFont typeface="Arial" panose="020B0604020202020204" pitchFamily="34" charset="0"/>
              <a:buChar char="•"/>
            </a:pPr>
            <a:r>
              <a:rPr lang="en-US" sz="4000" dirty="0" smtClean="0"/>
              <a:t>Minimal impacts anticipated</a:t>
            </a:r>
          </a:p>
          <a:p>
            <a:pPr marL="571500" indent="-571500">
              <a:buFont typeface="Arial" panose="020B0604020202020204" pitchFamily="34" charset="0"/>
              <a:buChar char="•"/>
            </a:pPr>
            <a:r>
              <a:rPr lang="en-US" sz="4000" dirty="0" smtClean="0"/>
              <a:t>Activity to take place within existing building</a:t>
            </a:r>
            <a:endParaRPr lang="en-US" sz="4000" dirty="0"/>
          </a:p>
        </p:txBody>
      </p:sp>
    </p:spTree>
    <p:extLst>
      <p:ext uri="{BB962C8B-B14F-4D97-AF65-F5344CB8AC3E}">
        <p14:creationId xmlns:p14="http://schemas.microsoft.com/office/powerpoint/2010/main" val="284659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owerPoint_Templat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246D64375472D84BA13220883A134206" ma:contentTypeVersion="1" ma:contentTypeDescription="Upload an image." ma:contentTypeScope="" ma:versionID="2e55dbcb3e0b3cd6523d10bed63eb2c6">
  <xsd:schema xmlns:xsd="http://www.w3.org/2001/XMLSchema" xmlns:xs="http://www.w3.org/2001/XMLSchema" xmlns:p="http://schemas.microsoft.com/office/2006/metadata/properties" xmlns:ns1="http://schemas.microsoft.com/sharepoint/v3" xmlns:ns2="CEA9126C-A9B1-4F4A-855C-DD0F845697D2" xmlns:ns3="http://schemas.microsoft.com/sharepoint/v3/fields" xmlns:ns4="a94d8b85-37e1-4d17-8d55-8b7d207932bb" targetNamespace="http://schemas.microsoft.com/office/2006/metadata/properties" ma:root="true" ma:fieldsID="ee4acf4b2b82c25fb306546ca24d2aa9" ns1:_="" ns2:_="" ns3:_="" ns4:_="">
    <xsd:import namespace="http://schemas.microsoft.com/sharepoint/v3"/>
    <xsd:import namespace="CEA9126C-A9B1-4F4A-855C-DD0F845697D2"/>
    <xsd:import namespace="http://schemas.microsoft.com/sharepoint/v3/fields"/>
    <xsd:import namespace="a94d8b85-37e1-4d17-8d55-8b7d207932b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9126C-A9B1-4F4A-855C-DD0F845697D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d8b85-37e1-4d17-8d55-8b7d207932bb"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ImageCreateDate xmlns="CEA9126C-A9B1-4F4A-855C-DD0F845697D2" xsi:nil="true"/>
    <PublishingExpirationDate xmlns="http://schemas.microsoft.com/sharepoint/v3" xsi:nil="true"/>
    <PublishingStartDate xmlns="http://schemas.microsoft.com/sharepoint/v3" xsi:nil="true"/>
    <wic_System_Copyright xmlns="http://schemas.microsoft.com/sharepoint/v3/fields" xsi:nil="true"/>
    <_dlc_DocId xmlns="a94d8b85-37e1-4d17-8d55-8b7d207932bb">NMS6VZY55J2Y-1680097669-6</_dlc_DocId>
    <_dlc_DocIdUrl xmlns="a94d8b85-37e1-4d17-8d55-8b7d207932bb">
      <Url>http://intranet.washoecounty.us/logostemplates/_layouts/15/DocIdRedir.aspx?ID=NMS6VZY55J2Y-1680097669-6</Url>
      <Description>NMS6VZY55J2Y-1680097669-6</Description>
    </_dlc_DocIdUrl>
  </documentManagement>
</p:properties>
</file>

<file path=customXml/itemProps1.xml><?xml version="1.0" encoding="utf-8"?>
<ds:datastoreItem xmlns:ds="http://schemas.openxmlformats.org/officeDocument/2006/customXml" ds:itemID="{02D88A89-A1D7-4D40-B75F-CA47FF340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A9126C-A9B1-4F4A-855C-DD0F845697D2"/>
    <ds:schemaRef ds:uri="http://schemas.microsoft.com/sharepoint/v3/fields"/>
    <ds:schemaRef ds:uri="a94d8b85-37e1-4d17-8d55-8b7d20793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C64AFA-9D40-4A59-8DD4-92F485636619}">
  <ds:schemaRefs>
    <ds:schemaRef ds:uri="http://schemas.microsoft.com/sharepoint/events"/>
  </ds:schemaRefs>
</ds:datastoreItem>
</file>

<file path=customXml/itemProps3.xml><?xml version="1.0" encoding="utf-8"?>
<ds:datastoreItem xmlns:ds="http://schemas.openxmlformats.org/officeDocument/2006/customXml" ds:itemID="{A7BC16CB-1CBD-402F-9378-5075DDBF9554}">
  <ds:schemaRefs>
    <ds:schemaRef ds:uri="http://schemas.microsoft.com/sharepoint/v3/contenttype/forms"/>
  </ds:schemaRefs>
</ds:datastoreItem>
</file>

<file path=customXml/itemProps4.xml><?xml version="1.0" encoding="utf-8"?>
<ds:datastoreItem xmlns:ds="http://schemas.openxmlformats.org/officeDocument/2006/customXml" ds:itemID="{2200D7ED-6620-45A0-9F13-862FEFE886A3}">
  <ds:schemaRefs>
    <ds:schemaRef ds:uri="http://schemas.openxmlformats.org/package/2006/metadata/core-properties"/>
    <ds:schemaRef ds:uri="http://purl.org/dc/dcmitype/"/>
    <ds:schemaRef ds:uri="http://purl.org/dc/elements/1.1/"/>
    <ds:schemaRef ds:uri="http://schemas.microsoft.com/office/2006/documentManagement/types"/>
    <ds:schemaRef ds:uri="http://purl.org/dc/terms/"/>
    <ds:schemaRef ds:uri="a94d8b85-37e1-4d17-8d55-8b7d207932bb"/>
    <ds:schemaRef ds:uri="http://schemas.microsoft.com/office/infopath/2007/PartnerControls"/>
    <ds:schemaRef ds:uri="http://schemas.microsoft.com/sharepoint/v3/fields"/>
    <ds:schemaRef ds:uri="http://schemas.microsoft.com/sharepoint/v3"/>
    <ds:schemaRef ds:uri="CEA9126C-A9B1-4F4A-855C-DD0F845697D2"/>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PowerPoint_Template_2015</Template>
  <TotalTime>944</TotalTime>
  <Words>248</Words>
  <Application>Microsoft Office PowerPoint</Application>
  <PresentationFormat>On-screen Show (4:3)</PresentationFormat>
  <Paragraphs>37</Paragraphs>
  <Slides>18</Slides>
  <Notes>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PowerPoint_Template_2015</vt:lpstr>
      <vt:lpstr>PowerPoint Presentation</vt:lpstr>
      <vt:lpstr>Case Description</vt:lpstr>
      <vt:lpstr>Vicinity Map</vt:lpstr>
      <vt:lpstr>Site Plan</vt:lpstr>
      <vt:lpstr>Overhead Photo of Subject Site</vt:lpstr>
      <vt:lpstr>Current Photo of Subject Site</vt:lpstr>
      <vt:lpstr>Current Photo of Subject Site</vt:lpstr>
      <vt:lpstr>Background</vt:lpstr>
      <vt:lpstr>Analysis</vt:lpstr>
      <vt:lpstr>PowerPoint Presentation</vt:lpstr>
      <vt:lpstr>PowerPoint Presentation</vt:lpstr>
      <vt:lpstr>PowerPoint Presentation</vt:lpstr>
      <vt:lpstr>PowerPoint Presentation</vt:lpstr>
      <vt:lpstr>PowerPoint Presentation</vt:lpstr>
      <vt:lpstr>PowerPoint Presentation</vt:lpstr>
      <vt:lpstr>Recommendation</vt:lpstr>
      <vt:lpstr>PowerPoint Presentation</vt:lpstr>
      <vt:lpstr>PowerPoint Presentation</vt:lpstr>
    </vt:vector>
  </TitlesOfParts>
  <Company>Washoe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mkramer</dc:creator>
  <cp:keywords>Powerpoint, Power Point, ppt</cp:keywords>
  <cp:lastModifiedBy>donna fagan</cp:lastModifiedBy>
  <cp:revision>36</cp:revision>
  <cp:lastPrinted>2014-10-07T22:54:33Z</cp:lastPrinted>
  <dcterms:created xsi:type="dcterms:W3CDTF">2015-09-25T21:46:02Z</dcterms:created>
  <dcterms:modified xsi:type="dcterms:W3CDTF">2017-04-07T21:31:40Z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0x0101009148F5A04DDD49CBA7127AADA5FB792B00AADE34325A8B49CDA8BB4DB53328F21400246D64375472D84BA13220883A134206</vt:lpwstr>
  </property>
  <property fmtid="{D5CDD505-2E9C-101B-9397-08002B2CF9AE}" pid="3" name="_dlc_DocIdItemGuid">
    <vt:lpwstr>baf4cdfa-0915-4212-a058-608c58f70eeb</vt:lpwstr>
  </property>
</Properties>
</file>